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DM Sans" pitchFamily="2" charset="0"/>
      <p:regular r:id="rId14"/>
    </p:embeddedFont>
    <p:embeddedFont>
      <p:font typeface="Libre Baskerville" panose="02000000000000000000" pitchFamily="2" charset="0"/>
      <p:regular r:id="rId15"/>
    </p:embeddedFont>
    <p:embeddedFont>
      <p:font typeface="Red Hat Text" panose="020B0604020202020204" charset="0"/>
      <p:regular r:id="rId16"/>
    </p:embeddedFont>
    <p:embeddedFont>
      <p:font typeface="Roboto Light" panose="02000000000000000000" pitchFamily="2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0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8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667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Shopping Behaviour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Comprehensive insights from 3,900 purchase transactions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819447" y="2647266"/>
            <a:ext cx="38109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Power BI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0819447" y="4214442"/>
            <a:ext cx="38109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visualization platform enabling real-time exploration of customer insights</a:t>
            </a:r>
            <a:endParaRPr lang="en-US" sz="1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AD4E9-3CE1-7B49-6877-2D29A5DE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0" y="1111170"/>
            <a:ext cx="10468610" cy="63160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3424"/>
            <a:ext cx="71123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Strategic Recommendations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265164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FFFAFA"/>
          </a:solidFill>
          <a:ln/>
        </p:spPr>
      </p:sp>
      <p:sp>
        <p:nvSpPr>
          <p:cNvPr id="4" name="Shape 2"/>
          <p:cNvSpPr/>
          <p:nvPr/>
        </p:nvSpPr>
        <p:spPr>
          <a:xfrm>
            <a:off x="837724" y="2234684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5" name="Shape 3"/>
          <p:cNvSpPr/>
          <p:nvPr/>
        </p:nvSpPr>
        <p:spPr>
          <a:xfrm>
            <a:off x="2557998" y="190619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5A3A3"/>
          </a:solidFill>
          <a:ln/>
        </p:spPr>
      </p:sp>
      <p:sp>
        <p:nvSpPr>
          <p:cNvPr id="6" name="Text 4"/>
          <p:cNvSpPr/>
          <p:nvPr/>
        </p:nvSpPr>
        <p:spPr>
          <a:xfrm>
            <a:off x="2773382" y="20857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1107519" y="2863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Subscription Growth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07519" y="3359110"/>
            <a:ext cx="361914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Launch targeted campaigns emphasizing exclusive member benefits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5773" y="2265164"/>
            <a:ext cx="4158734" cy="2512814"/>
          </a:xfrm>
          <a:prstGeom prst="roundRect">
            <a:avLst>
              <a:gd name="adj" fmla="val 5822"/>
            </a:avLst>
          </a:prstGeom>
          <a:solidFill>
            <a:srgbClr val="FFFAFA"/>
          </a:solidFill>
          <a:ln/>
        </p:spPr>
      </p:sp>
      <p:sp>
        <p:nvSpPr>
          <p:cNvPr id="10" name="Shape 8"/>
          <p:cNvSpPr/>
          <p:nvPr/>
        </p:nvSpPr>
        <p:spPr>
          <a:xfrm>
            <a:off x="5235773" y="2234684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11" name="Shape 9"/>
          <p:cNvSpPr/>
          <p:nvPr/>
        </p:nvSpPr>
        <p:spPr>
          <a:xfrm>
            <a:off x="6956048" y="190619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5A3A3"/>
          </a:solidFill>
          <a:ln/>
        </p:spPr>
      </p:sp>
      <p:sp>
        <p:nvSpPr>
          <p:cNvPr id="12" name="Text 10"/>
          <p:cNvSpPr/>
          <p:nvPr/>
        </p:nvSpPr>
        <p:spPr>
          <a:xfrm>
            <a:off x="7171432" y="20857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2863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Loyalty Enhancement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3359110"/>
            <a:ext cx="361914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 rewards to move returning buyers into loyal segment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3823" y="2265164"/>
            <a:ext cx="4158853" cy="2512814"/>
          </a:xfrm>
          <a:prstGeom prst="roundRect">
            <a:avLst>
              <a:gd name="adj" fmla="val 5822"/>
            </a:avLst>
          </a:prstGeom>
          <a:solidFill>
            <a:srgbClr val="FFFAFA"/>
          </a:solidFill>
          <a:ln/>
        </p:spPr>
      </p:sp>
      <p:sp>
        <p:nvSpPr>
          <p:cNvPr id="16" name="Shape 14"/>
          <p:cNvSpPr/>
          <p:nvPr/>
        </p:nvSpPr>
        <p:spPr>
          <a:xfrm>
            <a:off x="9633823" y="2234684"/>
            <a:ext cx="4158853" cy="12192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54217" y="1906191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5A3A3"/>
          </a:solidFill>
          <a:ln/>
        </p:spPr>
      </p:sp>
      <p:sp>
        <p:nvSpPr>
          <p:cNvPr id="18" name="Text 16"/>
          <p:cNvSpPr/>
          <p:nvPr/>
        </p:nvSpPr>
        <p:spPr>
          <a:xfrm>
            <a:off x="11569601" y="2085737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7"/>
          <p:cNvSpPr/>
          <p:nvPr/>
        </p:nvSpPr>
        <p:spPr>
          <a:xfrm>
            <a:off x="9903619" y="2863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Pricing Optimization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903619" y="3359110"/>
            <a:ext cx="36192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Balance discount strategy between volume and margin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37724" y="537626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FFAFA"/>
          </a:solidFill>
          <a:ln/>
        </p:spPr>
      </p:sp>
      <p:sp>
        <p:nvSpPr>
          <p:cNvPr id="22" name="Shape 20"/>
          <p:cNvSpPr/>
          <p:nvPr/>
        </p:nvSpPr>
        <p:spPr>
          <a:xfrm>
            <a:off x="837724" y="5345787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5A3A3"/>
          </a:solidFill>
          <a:ln/>
        </p:spPr>
      </p:sp>
      <p:sp>
        <p:nvSpPr>
          <p:cNvPr id="24" name="Text 22"/>
          <p:cNvSpPr/>
          <p:nvPr/>
        </p:nvSpPr>
        <p:spPr>
          <a:xfrm>
            <a:off x="3872925" y="519684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23"/>
          <p:cNvSpPr/>
          <p:nvPr/>
        </p:nvSpPr>
        <p:spPr>
          <a:xfrm>
            <a:off x="1107519" y="59746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Product Promotion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07519" y="6470213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marketing on top-rated and bestselling items</a:t>
            </a:r>
            <a:endParaRPr lang="en-US" sz="1850" dirty="0"/>
          </a:p>
        </p:txBody>
      </p:sp>
      <p:sp>
        <p:nvSpPr>
          <p:cNvPr id="27" name="Shape 25"/>
          <p:cNvSpPr/>
          <p:nvPr/>
        </p:nvSpPr>
        <p:spPr>
          <a:xfrm>
            <a:off x="7434858" y="5376267"/>
            <a:ext cx="6357818" cy="2129790"/>
          </a:xfrm>
          <a:prstGeom prst="roundRect">
            <a:avLst>
              <a:gd name="adj" fmla="val 6869"/>
            </a:avLst>
          </a:prstGeom>
          <a:solidFill>
            <a:srgbClr val="FFFAFA"/>
          </a:solidFill>
          <a:ln/>
        </p:spPr>
      </p:sp>
      <p:sp>
        <p:nvSpPr>
          <p:cNvPr id="28" name="Shape 26"/>
          <p:cNvSpPr/>
          <p:nvPr/>
        </p:nvSpPr>
        <p:spPr>
          <a:xfrm>
            <a:off x="7434858" y="5345787"/>
            <a:ext cx="6357818" cy="121920"/>
          </a:xfrm>
          <a:prstGeom prst="roundRect">
            <a:avLst>
              <a:gd name="adj" fmla="val 29451"/>
            </a:avLst>
          </a:prstGeom>
          <a:solidFill>
            <a:srgbClr val="F5A3A3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54675" y="5017294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F5A3A3"/>
          </a:solidFill>
          <a:ln/>
        </p:spPr>
      </p:sp>
      <p:sp>
        <p:nvSpPr>
          <p:cNvPr id="30" name="Text 28"/>
          <p:cNvSpPr/>
          <p:nvPr/>
        </p:nvSpPr>
        <p:spPr>
          <a:xfrm>
            <a:off x="10470059" y="5196840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</a:t>
            </a:r>
            <a:endParaRPr lang="en-US" sz="2250" dirty="0"/>
          </a:p>
        </p:txBody>
      </p:sp>
      <p:sp>
        <p:nvSpPr>
          <p:cNvPr id="31" name="Text 29"/>
          <p:cNvSpPr/>
          <p:nvPr/>
        </p:nvSpPr>
        <p:spPr>
          <a:xfrm>
            <a:off x="7704653" y="59746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Precision Marketing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704653" y="6470213"/>
            <a:ext cx="581822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Target high-revenue age groups and express shipping users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736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Dataset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05632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3,900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3145274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3640812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Purchase transactions analyzed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205632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18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3145274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Variables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3640812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attributes tracked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205632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50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3145274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3640812"/>
            <a:ext cx="2290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Geographic coverage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3426976" y="5005268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25</a:t>
            </a:r>
            <a:endParaRPr lang="en-US" sz="6200" dirty="0"/>
          </a:p>
        </p:txBody>
      </p:sp>
      <p:sp>
        <p:nvSpPr>
          <p:cNvPr id="14" name="Text 11"/>
          <p:cNvSpPr/>
          <p:nvPr/>
        </p:nvSpPr>
        <p:spPr>
          <a:xfrm>
            <a:off x="3426976" y="6094214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26976" y="6589752"/>
            <a:ext cx="22900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Unique items purchased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610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Attributes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1633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75463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Age, Gender, Location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22136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Subscription Status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8437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Transaction Details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324124" y="543496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Item, Category, Amount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90169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Season, Size, Color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31633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Shopping Behaviour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57961" y="375463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Discount Applied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357961" y="422136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Previous Purchases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57961" y="4688086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Review Rating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357961" y="515481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Shipping Type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078" y="790932"/>
            <a:ext cx="6068020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Processing Pipeline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78" y="1828800"/>
            <a:ext cx="1168718" cy="14024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20516" y="2062520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Import &amp; Assessment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20516" y="2546390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Loaded dataset, evaluated structure and statistics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8" y="3231237"/>
            <a:ext cx="1168718" cy="14024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20516" y="3464957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20516" y="3948827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Imputed missing values, standardized naming conventions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8" y="4633674"/>
            <a:ext cx="1168718" cy="14024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20516" y="4867394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20516" y="5351264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age groups and purchase frequency metrics</a:t>
            </a:r>
            <a:endParaRPr lang="en-US" sz="18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078" y="6036112"/>
            <a:ext cx="1168718" cy="14024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20516" y="6269831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20516" y="6753701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Migrated to MySQL for advanced querying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Revenue by Gender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57080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Higher total revenue contribution across all categories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71561" y="457080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Significant purchasing power, targeted opportunities</a:t>
            </a:r>
            <a:endParaRPr lang="en-US" sz="1850" dirty="0"/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14E6FFBD-3E60-0211-5B60-859C87F37CD5}"/>
              </a:ext>
            </a:extLst>
          </p:cNvPr>
          <p:cNvSpPr/>
          <p:nvPr/>
        </p:nvSpPr>
        <p:spPr>
          <a:xfrm>
            <a:off x="837724" y="6169201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9F0E7"/>
          </a:solidFill>
          <a:ln/>
        </p:spPr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246CA5E9-E344-6FB5-75A5-CF51FED14CCE}"/>
              </a:ext>
            </a:extLst>
          </p:cNvPr>
          <p:cNvSpPr/>
          <p:nvPr/>
        </p:nvSpPr>
        <p:spPr>
          <a:xfrm>
            <a:off x="1801654" y="6526410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AA9361D0-215C-4BF7-872D-06C79AF98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27" y="6599059"/>
            <a:ext cx="283488" cy="2268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65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Top-Rated Products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29332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46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964186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3.86 rating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3229332"/>
            <a:ext cx="4158734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7" name="Text 5"/>
          <p:cNvSpPr/>
          <p:nvPr/>
        </p:nvSpPr>
        <p:spPr>
          <a:xfrm>
            <a:off x="5475089" y="346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3964186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3.84 rating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3229332"/>
            <a:ext cx="4158853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0" name="Text 8"/>
          <p:cNvSpPr/>
          <p:nvPr/>
        </p:nvSpPr>
        <p:spPr>
          <a:xfrm>
            <a:off x="9873139" y="34686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3964186"/>
            <a:ext cx="36802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3.82 rating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825841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3" name="Text 11"/>
          <p:cNvSpPr/>
          <p:nvPr/>
        </p:nvSpPr>
        <p:spPr>
          <a:xfrm>
            <a:off x="1077039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Hat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039" y="556069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3.80 rating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825841"/>
            <a:ext cx="6357818" cy="1357193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6" name="Text 14"/>
          <p:cNvSpPr/>
          <p:nvPr/>
        </p:nvSpPr>
        <p:spPr>
          <a:xfrm>
            <a:off x="7674173" y="50651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Skirt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74173" y="5560695"/>
            <a:ext cx="58791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3.78 rating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433328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Customer Segmentation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7888" y="1311483"/>
            <a:ext cx="10282636" cy="560663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8463604" y="2211007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450808"/>
          </a:solidFill>
          <a:ln/>
        </p:spPr>
      </p:sp>
      <p:sp>
        <p:nvSpPr>
          <p:cNvPr id="5" name="Text 2"/>
          <p:cNvSpPr/>
          <p:nvPr/>
        </p:nvSpPr>
        <p:spPr>
          <a:xfrm>
            <a:off x="8790567" y="2211007"/>
            <a:ext cx="387548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Loyal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8463604" y="2735011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B61414"/>
          </a:solidFill>
          <a:ln/>
        </p:spPr>
      </p:sp>
      <p:sp>
        <p:nvSpPr>
          <p:cNvPr id="7" name="Text 4"/>
          <p:cNvSpPr/>
          <p:nvPr/>
        </p:nvSpPr>
        <p:spPr>
          <a:xfrm>
            <a:off x="8790567" y="2735011"/>
            <a:ext cx="711279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Returning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8463604" y="3194470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ED5B5B"/>
          </a:solidFill>
          <a:ln/>
        </p:spPr>
      </p:sp>
      <p:sp>
        <p:nvSpPr>
          <p:cNvPr id="9" name="Text 6"/>
          <p:cNvSpPr/>
          <p:nvPr/>
        </p:nvSpPr>
        <p:spPr>
          <a:xfrm>
            <a:off x="8790567" y="3200545"/>
            <a:ext cx="332542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New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Loyal customers dominate with 80% of total base, indicating strong retention</a:t>
            </a:r>
            <a:endParaRPr lang="en-US" sz="130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EEAF1420-071A-8F6E-9B76-938EFF9F8182}"/>
              </a:ext>
            </a:extLst>
          </p:cNvPr>
          <p:cNvSpPr/>
          <p:nvPr/>
        </p:nvSpPr>
        <p:spPr>
          <a:xfrm>
            <a:off x="7844006" y="4258617"/>
            <a:ext cx="6465118" cy="1326713"/>
          </a:xfrm>
          <a:prstGeom prst="roundRect">
            <a:avLst>
              <a:gd name="adj" fmla="val 7181"/>
            </a:avLst>
          </a:prstGeom>
          <a:solidFill>
            <a:srgbClr val="F9F0E7"/>
          </a:solidFill>
          <a:ln/>
        </p:spPr>
      </p:sp>
      <p:sp>
        <p:nvSpPr>
          <p:cNvPr id="11" name="Text 12">
            <a:extLst>
              <a:ext uri="{FF2B5EF4-FFF2-40B4-BE49-F238E27FC236}">
                <a16:creationId xmlns:a16="http://schemas.microsoft.com/office/drawing/2014/main" id="{03C9BE5C-7BB3-0D6F-2AE5-9404095F2000}"/>
              </a:ext>
            </a:extLst>
          </p:cNvPr>
          <p:cNvSpPr/>
          <p:nvPr/>
        </p:nvSpPr>
        <p:spPr>
          <a:xfrm>
            <a:off x="8288848" y="4548890"/>
            <a:ext cx="4885016" cy="1114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C487D038-C4CD-982C-D58A-D65DAD67F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727" y="6599059"/>
            <a:ext cx="283488" cy="2268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660" y="409099"/>
            <a:ext cx="3500914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6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Subscription Impact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912150" y="2204085"/>
            <a:ext cx="1829991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27%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291" y="1274207"/>
            <a:ext cx="2231827" cy="22318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51917" y="3691890"/>
            <a:ext cx="1750457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Subscribed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0660" y="4059317"/>
            <a:ext cx="661308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1,053 customers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912150" y="5562005"/>
            <a:ext cx="1829991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73%</a:t>
            </a:r>
            <a:endParaRPr lang="en-US" sz="2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291" y="4632127"/>
            <a:ext cx="2231827" cy="22318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51917" y="7049810"/>
            <a:ext cx="1750457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Non-Subscribed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520660" y="7417237"/>
            <a:ext cx="661308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2,847 customers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6115309" y="518517"/>
            <a:ext cx="1750457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Key Insight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6115309" y="1053327"/>
            <a:ext cx="6613088" cy="474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Similar average spend ($59.49 vs $59.87), but massive untapped subscription potential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115309" y="1751262"/>
            <a:ext cx="6613088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Opportunity:</a:t>
            </a: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Convert non-subscribers to boost recurring revenue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F0D5C0C-A7EB-7A25-5A04-997704E453B1}"/>
              </a:ext>
            </a:extLst>
          </p:cNvPr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65F48C2-C208-8606-68E1-E6B5E47FA695}"/>
              </a:ext>
            </a:extLst>
          </p:cNvPr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35A3B83-3C4A-B318-9239-18D0C4F08B1B}"/>
              </a:ext>
            </a:extLst>
          </p:cNvPr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$60</a:t>
            </a:r>
            <a:endParaRPr lang="en-US" sz="89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0F07733-7264-E70D-02C1-C597FA3CF246}"/>
              </a:ext>
            </a:extLst>
          </p:cNvPr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91F4DEEE-7ACF-8DB1-5064-144CAAB945E7}"/>
              </a:ext>
            </a:extLst>
          </p:cNvPr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BEC35BF4-B6B5-910D-6D9A-747D4730AEFF}"/>
              </a:ext>
            </a:extLst>
          </p:cNvPr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3555CB7-6501-C257-DA0C-56001E1651C3}"/>
              </a:ext>
            </a:extLst>
          </p:cNvPr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3D72DB3F-A8F8-BA1B-8A06-AAC4292F2BDA}"/>
              </a:ext>
            </a:extLst>
          </p:cNvPr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3.45% more per transaction</a:t>
            </a:r>
            <a:endParaRPr lang="en-US" sz="175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F0F98AC6-4ABB-1EBA-0A3F-60E5F7D02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7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314</Words>
  <Application>Microsoft Office PowerPoint</Application>
  <PresentationFormat>Custom</PresentationFormat>
  <Paragraphs>105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Roboto Light</vt:lpstr>
      <vt:lpstr>DM Sans</vt:lpstr>
      <vt:lpstr>Red Hat Text</vt:lpstr>
      <vt:lpstr>Libre Baskerville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Rishikesh Prajapati</cp:lastModifiedBy>
  <cp:revision>5</cp:revision>
  <dcterms:created xsi:type="dcterms:W3CDTF">2025-12-08T15:59:11Z</dcterms:created>
  <dcterms:modified xsi:type="dcterms:W3CDTF">2025-12-10T15:46:34Z</dcterms:modified>
</cp:coreProperties>
</file>